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60" r:id="rId5"/>
    <p:sldId id="266" r:id="rId6"/>
  </p:sldIdLst>
  <p:sldSz cx="12192000" cy="6858000"/>
  <p:notesSz cx="9799638" cy="67421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10" cy="3382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550860" y="0"/>
            <a:ext cx="4246510" cy="3382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032A9-37C5-449E-88B5-7A12375C0589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03837"/>
            <a:ext cx="4246510" cy="338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550860" y="6403837"/>
            <a:ext cx="4246510" cy="338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E32A8-C44C-4FB5-9A55-3B1FA284FA9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483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6105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04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445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098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15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415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62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73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062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472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647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11D30-5AAE-48B1-BB9B-3FFE4F12B0C7}" type="datetimeFigureOut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C43B7-A218-49B6-951D-DAFEECE8D97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75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01306" y="500331"/>
            <a:ext cx="2815086" cy="888521"/>
          </a:xfrm>
        </p:spPr>
        <p:txBody>
          <a:bodyPr>
            <a:normAutofit/>
          </a:bodyPr>
          <a:lstStyle/>
          <a:p>
            <a:pPr algn="l"/>
            <a:r>
              <a:rPr lang="ko-KR" altLang="en-US" sz="4400" dirty="0" smtClean="0"/>
              <a:t>기본정보</a:t>
            </a:r>
            <a:endParaRPr lang="ko-KR" altLang="en-US" sz="4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01306" y="2402137"/>
            <a:ext cx="5953527" cy="3981410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800" dirty="0" smtClean="0"/>
              <a:t>제품명</a:t>
            </a:r>
            <a:endParaRPr lang="en-US" altLang="ko-KR" sz="2800" dirty="0" smtClean="0"/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800" dirty="0" smtClean="0"/>
              <a:t>상담신청 </a:t>
            </a:r>
            <a:r>
              <a:rPr lang="ko-KR" altLang="en-US" sz="2800" dirty="0" err="1" smtClean="0"/>
              <a:t>업체</a:t>
            </a:r>
            <a:r>
              <a:rPr lang="ko-KR" altLang="en-US" sz="2800" dirty="0" err="1" smtClean="0"/>
              <a:t>명</a:t>
            </a: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800" dirty="0" err="1" smtClean="0"/>
              <a:t>제조소</a:t>
            </a:r>
            <a:endParaRPr lang="en-US" altLang="ko-KR" sz="2800" dirty="0" smtClean="0"/>
          </a:p>
          <a:p>
            <a:pPr>
              <a:lnSpc>
                <a:spcPct val="200000"/>
              </a:lnSpc>
            </a:pPr>
            <a:endParaRPr lang="en-US" altLang="ko-KR" sz="2800" dirty="0"/>
          </a:p>
          <a:p>
            <a:pPr algn="r">
              <a:lnSpc>
                <a:spcPct val="200000"/>
              </a:lnSpc>
            </a:pP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021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제품에 대한 개요</a:t>
            </a:r>
            <a:r>
              <a:rPr lang="en-US" altLang="ko-KR" sz="3200" dirty="0" smtClean="0"/>
              <a:t>(TPP, Target Product Profile)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dirty="0" err="1" smtClean="0"/>
              <a:t>적응증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주성분에 대한 </a:t>
            </a:r>
            <a:r>
              <a:rPr lang="ko-KR" altLang="en-US" dirty="0" smtClean="0"/>
              <a:t>설명</a:t>
            </a:r>
            <a:endParaRPr lang="en-US" altLang="ko-KR" dirty="0" smtClean="0"/>
          </a:p>
          <a:p>
            <a:pPr indent="38100">
              <a:lnSpc>
                <a:spcPct val="150000"/>
              </a:lnSpc>
              <a:buFontTx/>
              <a:buChar char="-"/>
            </a:pPr>
            <a:r>
              <a:rPr lang="ko-KR" altLang="en-US" dirty="0" smtClean="0"/>
              <a:t> 주성분의 </a:t>
            </a:r>
            <a:r>
              <a:rPr lang="ko-KR" altLang="en-US" dirty="0" smtClean="0"/>
              <a:t>명칭</a:t>
            </a:r>
            <a:r>
              <a:rPr lang="en-US" altLang="ko-KR" sz="1800" dirty="0" smtClean="0">
                <a:solidFill>
                  <a:srgbClr val="FF0000"/>
                </a:solidFill>
              </a:rPr>
              <a:t>(</a:t>
            </a:r>
            <a:r>
              <a:rPr lang="ko-KR" altLang="en-US" sz="1800" i="1" dirty="0" smtClean="0">
                <a:solidFill>
                  <a:srgbClr val="FF0000"/>
                </a:solidFill>
              </a:rPr>
              <a:t>예시</a:t>
            </a:r>
            <a:r>
              <a:rPr lang="en-US" altLang="ko-KR" sz="1800" i="1" dirty="0" smtClean="0">
                <a:solidFill>
                  <a:srgbClr val="FF0000"/>
                </a:solidFill>
              </a:rPr>
              <a:t>: </a:t>
            </a:r>
            <a:r>
              <a:rPr lang="ko-KR" altLang="en-US" sz="1800" i="1" dirty="0" err="1" smtClean="0">
                <a:solidFill>
                  <a:srgbClr val="FF0000"/>
                </a:solidFill>
              </a:rPr>
              <a:t>자가ㅇㅇ유래</a:t>
            </a:r>
            <a:r>
              <a:rPr lang="ko-KR" altLang="en-US" sz="1800" i="1" dirty="0" smtClean="0">
                <a:solidFill>
                  <a:srgbClr val="FF0000"/>
                </a:solidFill>
              </a:rPr>
              <a:t> </a:t>
            </a:r>
            <a:r>
              <a:rPr lang="ko-KR" altLang="en-US" sz="1800" i="1" dirty="0" err="1" smtClean="0">
                <a:solidFill>
                  <a:srgbClr val="FF0000"/>
                </a:solidFill>
              </a:rPr>
              <a:t>ㅇㅇ세포</a:t>
            </a:r>
            <a:r>
              <a:rPr lang="en-US" altLang="ko-KR" sz="1800" i="1" dirty="0" smtClean="0">
                <a:solidFill>
                  <a:srgbClr val="FF0000"/>
                </a:solidFill>
              </a:rPr>
              <a:t>,</a:t>
            </a:r>
            <a:r>
              <a:rPr lang="ko-KR" altLang="en-US" sz="1800" i="1" dirty="0" smtClean="0">
                <a:solidFill>
                  <a:srgbClr val="FF0000"/>
                </a:solidFill>
              </a:rPr>
              <a:t> </a:t>
            </a:r>
            <a:r>
              <a:rPr lang="ko-KR" altLang="en-US" sz="1800" i="1" dirty="0" err="1" smtClean="0">
                <a:solidFill>
                  <a:srgbClr val="FF0000"/>
                </a:solidFill>
              </a:rPr>
              <a:t>ㅇㅇ유전자</a:t>
            </a:r>
            <a:r>
              <a:rPr lang="ko-KR" altLang="en-US" sz="1800" i="1" dirty="0" smtClean="0">
                <a:solidFill>
                  <a:srgbClr val="FF0000"/>
                </a:solidFill>
              </a:rPr>
              <a:t> 발현 </a:t>
            </a:r>
            <a:r>
              <a:rPr lang="en-US" altLang="ko-KR" sz="1800" i="1" dirty="0" smtClean="0">
                <a:solidFill>
                  <a:srgbClr val="FF0000"/>
                </a:solidFill>
              </a:rPr>
              <a:t>AAV </a:t>
            </a:r>
            <a:r>
              <a:rPr lang="ko-KR" altLang="en-US" sz="1800" i="1" dirty="0" smtClean="0">
                <a:solidFill>
                  <a:srgbClr val="FF0000"/>
                </a:solidFill>
              </a:rPr>
              <a:t>벡터</a:t>
            </a:r>
            <a:r>
              <a:rPr lang="en-US" altLang="ko-KR" sz="1800" i="1" dirty="0" smtClean="0">
                <a:solidFill>
                  <a:srgbClr val="FF0000"/>
                </a:solidFill>
              </a:rPr>
              <a:t>)</a:t>
            </a:r>
          </a:p>
          <a:p>
            <a:pPr indent="38100">
              <a:lnSpc>
                <a:spcPct val="150000"/>
              </a:lnSpc>
              <a:buFontTx/>
              <a:buChar char="-"/>
            </a:pPr>
            <a:r>
              <a:rPr lang="ko-KR" altLang="en-US" dirty="0" smtClean="0"/>
              <a:t> </a:t>
            </a:r>
            <a:r>
              <a:rPr lang="ko-KR" altLang="en-US" dirty="0" err="1" smtClean="0"/>
              <a:t>작용기전</a:t>
            </a:r>
            <a:r>
              <a:rPr lang="en-US" altLang="ko-KR" sz="1800" i="1" dirty="0" smtClean="0">
                <a:solidFill>
                  <a:srgbClr val="FF0000"/>
                </a:solidFill>
              </a:rPr>
              <a:t>(</a:t>
            </a:r>
            <a:r>
              <a:rPr lang="ko-KR" altLang="en-US" sz="1800" i="1" dirty="0" smtClean="0">
                <a:solidFill>
                  <a:srgbClr val="FF0000"/>
                </a:solidFill>
              </a:rPr>
              <a:t>예시</a:t>
            </a:r>
            <a:r>
              <a:rPr lang="en-US" altLang="ko-KR" sz="1800" i="1" dirty="0" smtClean="0">
                <a:solidFill>
                  <a:srgbClr val="FF0000"/>
                </a:solidFill>
              </a:rPr>
              <a:t>:  TNF-</a:t>
            </a:r>
            <a:r>
              <a:rPr lang="el-GR" altLang="ko-KR" sz="1800" i="1" dirty="0" smtClean="0">
                <a:solidFill>
                  <a:srgbClr val="FF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α</a:t>
            </a:r>
            <a:r>
              <a:rPr lang="en-US" altLang="ko-KR" sz="1800" i="1" dirty="0">
                <a:solidFill>
                  <a:srgbClr val="FF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ko-KR" altLang="en-US" sz="1800" i="1" dirty="0" smtClean="0">
                <a:solidFill>
                  <a:srgbClr val="FF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및 </a:t>
            </a:r>
            <a:r>
              <a:rPr lang="en-US" altLang="ko-KR" sz="1800" i="1" dirty="0" smtClean="0">
                <a:solidFill>
                  <a:srgbClr val="FF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IL-6</a:t>
            </a:r>
            <a:r>
              <a:rPr lang="ko-KR" altLang="en-US" sz="1800" i="1" dirty="0" smtClean="0">
                <a:solidFill>
                  <a:srgbClr val="FF000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 감소 등 염증 반응 억제</a:t>
            </a:r>
            <a:r>
              <a:rPr lang="en-US" altLang="ko-KR" sz="1800" i="1" dirty="0" smtClean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개발계획</a:t>
            </a:r>
            <a:endParaRPr lang="en-US" altLang="ko-KR" dirty="0" smtClean="0"/>
          </a:p>
          <a:p>
            <a:pPr indent="38100">
              <a:lnSpc>
                <a:spcPct val="150000"/>
              </a:lnSpc>
              <a:buFontTx/>
              <a:buChar char="-"/>
            </a:pPr>
            <a:r>
              <a:rPr lang="ko-KR" altLang="en-US" dirty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목적</a:t>
            </a:r>
            <a:r>
              <a:rPr lang="en-US" altLang="ko-KR" dirty="0" smtClean="0"/>
              <a:t>) </a:t>
            </a:r>
            <a:r>
              <a:rPr lang="ko-KR" altLang="en-US" dirty="0" smtClean="0"/>
              <a:t>연구자 임상 또는</a:t>
            </a:r>
            <a:r>
              <a:rPr lang="en-US" altLang="ko-KR" dirty="0" smtClean="0"/>
              <a:t> </a:t>
            </a:r>
            <a:r>
              <a:rPr lang="ko-KR" altLang="en-US" dirty="0" smtClean="0"/>
              <a:t>상업화 임상 여부</a:t>
            </a:r>
            <a:endParaRPr lang="en-US" altLang="ko-KR" i="1" dirty="0">
              <a:solidFill>
                <a:srgbClr val="FF0000"/>
              </a:solidFill>
            </a:endParaRPr>
          </a:p>
          <a:p>
            <a:pPr indent="38100">
              <a:lnSpc>
                <a:spcPct val="150000"/>
              </a:lnSpc>
              <a:buFontTx/>
              <a:buChar char="-"/>
            </a:pPr>
            <a:r>
              <a:rPr lang="ko-KR" altLang="en-US" dirty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현황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개발단계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개발에 참고한 국내외 사례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정부지원 과제 여부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9161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제조방법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제조공정도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err="1" smtClean="0"/>
              <a:t>배양단계에</a:t>
            </a:r>
            <a:r>
              <a:rPr lang="ko-KR" altLang="en-US" dirty="0" smtClean="0"/>
              <a:t> 따른 </a:t>
            </a:r>
            <a:r>
              <a:rPr lang="ko-KR" altLang="en-US" dirty="0" err="1" smtClean="0"/>
              <a:t>계대</a:t>
            </a:r>
            <a:r>
              <a:rPr lang="en-US" altLang="ko-KR" dirty="0" smtClean="0"/>
              <a:t>(Passage)</a:t>
            </a:r>
            <a:r>
              <a:rPr lang="ko-KR" altLang="en-US" dirty="0" smtClean="0"/>
              <a:t> 정보 기재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원료 및 완제의약품의 생산량</a:t>
            </a:r>
            <a:endParaRPr lang="en-US" altLang="ko-KR" dirty="0" smtClean="0"/>
          </a:p>
          <a:p>
            <a:pPr indent="-47625">
              <a:lnSpc>
                <a:spcPct val="150000"/>
              </a:lnSpc>
              <a:buFontTx/>
              <a:buChar char="-"/>
            </a:pPr>
            <a:r>
              <a:rPr lang="en-US" altLang="ko-KR" dirty="0" smtClean="0"/>
              <a:t> Vial </a:t>
            </a:r>
            <a:r>
              <a:rPr lang="ko-KR" altLang="en-US" dirty="0" smtClean="0"/>
              <a:t>수</a:t>
            </a:r>
            <a:endParaRPr lang="en-US" altLang="ko-KR" dirty="0" smtClean="0"/>
          </a:p>
          <a:p>
            <a:pPr indent="-47625">
              <a:lnSpc>
                <a:spcPct val="150000"/>
              </a:lnSpc>
              <a:buFontTx/>
              <a:buChar char="-"/>
            </a:pPr>
            <a:r>
              <a:rPr lang="ko-KR" altLang="en-US" dirty="0" smtClean="0"/>
              <a:t> 총 </a:t>
            </a:r>
            <a:r>
              <a:rPr lang="ko-KR" altLang="en-US" dirty="0" smtClean="0"/>
              <a:t>부피</a:t>
            </a:r>
            <a:r>
              <a:rPr lang="en-US" altLang="ko-KR" dirty="0" smtClean="0"/>
              <a:t>(mL)</a:t>
            </a:r>
          </a:p>
          <a:p>
            <a:pPr indent="-47625">
              <a:lnSpc>
                <a:spcPct val="150000"/>
              </a:lnSpc>
              <a:buFontTx/>
              <a:buChar char="-"/>
            </a:pPr>
            <a:r>
              <a:rPr lang="ko-KR" altLang="en-US" dirty="0" smtClean="0"/>
              <a:t> 총 </a:t>
            </a:r>
            <a:r>
              <a:rPr lang="ko-KR" altLang="en-US" dirty="0" smtClean="0"/>
              <a:t>세포 수</a:t>
            </a:r>
            <a:endParaRPr lang="en-US" altLang="ko-KR" dirty="0" smtClean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39567" y="3099062"/>
            <a:ext cx="5158139" cy="307790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256815" y="6311900"/>
            <a:ext cx="202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[</a:t>
            </a:r>
            <a:r>
              <a:rPr lang="ko-KR" altLang="en-US" dirty="0" smtClean="0">
                <a:solidFill>
                  <a:srgbClr val="FF0000"/>
                </a:solidFill>
              </a:rPr>
              <a:t>제조공정도 예시</a:t>
            </a:r>
            <a:r>
              <a:rPr lang="en-US" altLang="ko-KR" dirty="0" smtClean="0">
                <a:solidFill>
                  <a:srgbClr val="FF0000"/>
                </a:solidFill>
              </a:rPr>
              <a:t>]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6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질의사항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질문은 </a:t>
            </a:r>
            <a:r>
              <a:rPr lang="ko-KR" altLang="en-US" dirty="0" smtClean="0"/>
              <a:t>상담시간</a:t>
            </a:r>
            <a:r>
              <a:rPr lang="en-US" altLang="ko-KR" dirty="0" smtClean="0"/>
              <a:t>(1</a:t>
            </a:r>
            <a:r>
              <a:rPr lang="ko-KR" altLang="en-US" dirty="0" smtClean="0"/>
              <a:t>시간 내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고려하여 작성 </a:t>
            </a:r>
            <a:r>
              <a:rPr lang="ko-KR" altLang="en-US" dirty="0" smtClean="0"/>
              <a:t>부탁드립니다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질문을 구체적으로 작성하시면 </a:t>
            </a:r>
            <a:r>
              <a:rPr lang="ko-KR" altLang="en-US" dirty="0" smtClean="0"/>
              <a:t>더욱 원활한 상담이 가능합니다</a:t>
            </a:r>
            <a:r>
              <a:rPr lang="en-US" altLang="ko-KR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800" i="1" dirty="0" smtClean="0">
                <a:solidFill>
                  <a:srgbClr val="FF0000"/>
                </a:solidFill>
              </a:rPr>
              <a:t>질문 </a:t>
            </a:r>
            <a:r>
              <a:rPr lang="ko-KR" altLang="en-US" sz="1800" i="1" dirty="0" smtClean="0">
                <a:solidFill>
                  <a:srgbClr val="FF0000"/>
                </a:solidFill>
              </a:rPr>
              <a:t>예시</a:t>
            </a:r>
            <a:endParaRPr lang="en-US" altLang="ko-KR" sz="1800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i="1" dirty="0" smtClean="0">
                <a:solidFill>
                  <a:srgbClr val="FF0000"/>
                </a:solidFill>
              </a:rPr>
              <a:t>Q1)  </a:t>
            </a:r>
            <a:r>
              <a:rPr lang="ko-KR" altLang="en-US" sz="1600" i="1" dirty="0" smtClean="0">
                <a:solidFill>
                  <a:srgbClr val="FF0000"/>
                </a:solidFill>
              </a:rPr>
              <a:t>동결 세포의 소진 속도가 빨라 </a:t>
            </a:r>
            <a:r>
              <a:rPr lang="ko-KR" altLang="en-US" sz="1600" i="1" dirty="0" err="1" smtClean="0">
                <a:solidFill>
                  <a:srgbClr val="FF0000"/>
                </a:solidFill>
              </a:rPr>
              <a:t>세포은행을</a:t>
            </a:r>
            <a:r>
              <a:rPr lang="ko-KR" altLang="en-US" sz="1600" i="1" dirty="0" smtClean="0">
                <a:solidFill>
                  <a:srgbClr val="FF0000"/>
                </a:solidFill>
              </a:rPr>
              <a:t> 설정하기 어렵습니다</a:t>
            </a:r>
            <a:r>
              <a:rPr lang="en-US" altLang="ko-KR" sz="1600" i="1" dirty="0" smtClean="0">
                <a:solidFill>
                  <a:srgbClr val="FF0000"/>
                </a:solidFill>
              </a:rPr>
              <a:t>. </a:t>
            </a:r>
            <a:r>
              <a:rPr lang="ko-KR" altLang="en-US" sz="1600" i="1" dirty="0" err="1" smtClean="0">
                <a:solidFill>
                  <a:srgbClr val="FF0000"/>
                </a:solidFill>
              </a:rPr>
              <a:t>중간체</a:t>
            </a:r>
            <a:r>
              <a:rPr lang="ko-KR" altLang="en-US" sz="1600" i="1" dirty="0" smtClean="0">
                <a:solidFill>
                  <a:srgbClr val="FF0000"/>
                </a:solidFill>
              </a:rPr>
              <a:t> 또는 반제품으로 관리해도 될까요</a:t>
            </a:r>
            <a:r>
              <a:rPr lang="en-US" altLang="ko-KR" sz="1600" i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i="1" dirty="0" smtClean="0">
                <a:solidFill>
                  <a:srgbClr val="FF0000"/>
                </a:solidFill>
              </a:rPr>
              <a:t>Q1-1) </a:t>
            </a:r>
            <a:r>
              <a:rPr lang="ko-KR" altLang="en-US" sz="1600" i="1" dirty="0" smtClean="0">
                <a:solidFill>
                  <a:srgbClr val="FF0000"/>
                </a:solidFill>
              </a:rPr>
              <a:t>연간 생산량과 소비량에 대한 근거 자료</a:t>
            </a:r>
            <a:endParaRPr lang="en-US" altLang="ko-KR" sz="1600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i="1" dirty="0" smtClean="0">
                <a:solidFill>
                  <a:srgbClr val="FF0000"/>
                </a:solidFill>
              </a:rPr>
              <a:t>Q1-2) </a:t>
            </a:r>
            <a:r>
              <a:rPr lang="ko-KR" altLang="en-US" sz="1600" i="1" dirty="0" smtClean="0">
                <a:solidFill>
                  <a:srgbClr val="FF0000"/>
                </a:solidFill>
              </a:rPr>
              <a:t>기원에 대한 정보</a:t>
            </a:r>
            <a:r>
              <a:rPr lang="en-US" altLang="ko-KR" sz="1600" i="1" dirty="0" smtClean="0">
                <a:solidFill>
                  <a:srgbClr val="FF0000"/>
                </a:solidFill>
              </a:rPr>
              <a:t>(</a:t>
            </a:r>
            <a:r>
              <a:rPr lang="ko-KR" altLang="en-US" sz="1600" i="1" dirty="0" smtClean="0">
                <a:solidFill>
                  <a:srgbClr val="FF0000"/>
                </a:solidFill>
              </a:rPr>
              <a:t>자가 </a:t>
            </a:r>
            <a:r>
              <a:rPr lang="en-US" altLang="ko-KR" sz="1600" i="1" dirty="0" smtClean="0">
                <a:solidFill>
                  <a:srgbClr val="FF0000"/>
                </a:solidFill>
              </a:rPr>
              <a:t>vs </a:t>
            </a:r>
            <a:r>
              <a:rPr lang="ko-KR" altLang="en-US" sz="1600" i="1" dirty="0" smtClean="0">
                <a:solidFill>
                  <a:srgbClr val="FF0000"/>
                </a:solidFill>
              </a:rPr>
              <a:t>동종</a:t>
            </a:r>
            <a:r>
              <a:rPr lang="en-US" altLang="ko-KR" sz="1600" i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i="1" dirty="0" smtClean="0">
                <a:solidFill>
                  <a:srgbClr val="FF0000"/>
                </a:solidFill>
              </a:rPr>
              <a:t>Q1-3) </a:t>
            </a:r>
            <a:r>
              <a:rPr lang="ko-KR" altLang="en-US" sz="1600" i="1" dirty="0" smtClean="0">
                <a:solidFill>
                  <a:srgbClr val="FF0000"/>
                </a:solidFill>
              </a:rPr>
              <a:t>관리 계획</a:t>
            </a:r>
            <a:endParaRPr lang="en-US" altLang="ko-KR" sz="1600" i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 smtClean="0">
                <a:solidFill>
                  <a:srgbClr val="0000FF"/>
                </a:solidFill>
              </a:rPr>
              <a:t>→ Q1-1)~Q1-3)</a:t>
            </a:r>
            <a:r>
              <a:rPr lang="ko-KR" altLang="en-US" sz="1800" dirty="0" smtClean="0">
                <a:solidFill>
                  <a:srgbClr val="0000FF"/>
                </a:solidFill>
              </a:rPr>
              <a:t>과 같은 상세 자료는 추가 슬라이드로 첨부 가능</a:t>
            </a:r>
            <a:endParaRPr lang="en-US" altLang="ko-KR" sz="2400" dirty="0" smtClean="0">
              <a:solidFill>
                <a:srgbClr val="0000FF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894388" y="462022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231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i="1" dirty="0" smtClean="0">
                <a:solidFill>
                  <a:srgbClr val="FF0000"/>
                </a:solidFill>
              </a:rPr>
              <a:t>상담 대상이 아닌 질문</a:t>
            </a:r>
            <a:r>
              <a:rPr lang="en-US" altLang="ko-KR" i="1" dirty="0" smtClean="0">
                <a:solidFill>
                  <a:srgbClr val="FF0000"/>
                </a:solidFill>
              </a:rPr>
              <a:t>(</a:t>
            </a:r>
            <a:r>
              <a:rPr lang="ko-KR" altLang="en-US" i="1" dirty="0" smtClean="0">
                <a:solidFill>
                  <a:srgbClr val="FF0000"/>
                </a:solidFill>
              </a:rPr>
              <a:t>예시</a:t>
            </a:r>
            <a:r>
              <a:rPr lang="en-US" altLang="ko-KR" i="1" dirty="0" smtClean="0">
                <a:solidFill>
                  <a:srgbClr val="FF0000"/>
                </a:solidFill>
              </a:rPr>
              <a:t>)</a:t>
            </a:r>
            <a:endParaRPr lang="ko-KR" altLang="en-US" i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i="1" dirty="0" smtClean="0">
                <a:solidFill>
                  <a:srgbClr val="FF0000"/>
                </a:solidFill>
              </a:rPr>
              <a:t>Q1</a:t>
            </a:r>
            <a:r>
              <a:rPr lang="en-US" altLang="ko-KR" i="1" dirty="0">
                <a:solidFill>
                  <a:srgbClr val="FF0000"/>
                </a:solidFill>
              </a:rPr>
              <a:t>) </a:t>
            </a:r>
            <a:r>
              <a:rPr lang="ko-KR" altLang="en-US" i="1" dirty="0" err="1">
                <a:solidFill>
                  <a:srgbClr val="FF0000"/>
                </a:solidFill>
              </a:rPr>
              <a:t>품질시험</a:t>
            </a:r>
            <a:r>
              <a:rPr lang="ko-KR" altLang="en-US" i="1" dirty="0">
                <a:solidFill>
                  <a:srgbClr val="FF0000"/>
                </a:solidFill>
              </a:rPr>
              <a:t> 항목의 </a:t>
            </a:r>
            <a:r>
              <a:rPr lang="ko-KR" altLang="en-US" i="1" dirty="0" smtClean="0">
                <a:solidFill>
                  <a:srgbClr val="FF0000"/>
                </a:solidFill>
              </a:rPr>
              <a:t>적절성</a:t>
            </a:r>
            <a:endParaRPr lang="en-US" altLang="ko-KR" i="1" dirty="0">
              <a:solidFill>
                <a:srgbClr val="FF0000"/>
              </a:solidFill>
            </a:endParaRPr>
          </a:p>
          <a:p>
            <a:r>
              <a:rPr lang="en-US" altLang="ko-KR" i="1" dirty="0">
                <a:solidFill>
                  <a:srgbClr val="FF0000"/>
                </a:solidFill>
              </a:rPr>
              <a:t>Q2) </a:t>
            </a:r>
            <a:r>
              <a:rPr lang="ko-KR" altLang="en-US" i="1" dirty="0">
                <a:solidFill>
                  <a:srgbClr val="FF0000"/>
                </a:solidFill>
              </a:rPr>
              <a:t>안정성 시험 디자인</a:t>
            </a:r>
            <a:endParaRPr lang="en-US" altLang="ko-KR" i="1" dirty="0">
              <a:solidFill>
                <a:srgbClr val="FF0000"/>
              </a:solidFill>
            </a:endParaRPr>
          </a:p>
          <a:p>
            <a:r>
              <a:rPr lang="en-US" altLang="ko-KR" i="1" dirty="0">
                <a:solidFill>
                  <a:srgbClr val="FF0000"/>
                </a:solidFill>
              </a:rPr>
              <a:t>Q3) </a:t>
            </a:r>
            <a:r>
              <a:rPr lang="ko-KR" altLang="en-US" i="1" dirty="0" err="1">
                <a:solidFill>
                  <a:srgbClr val="FF0000"/>
                </a:solidFill>
              </a:rPr>
              <a:t>비임상</a:t>
            </a:r>
            <a:r>
              <a:rPr lang="ko-KR" altLang="en-US" i="1" dirty="0">
                <a:solidFill>
                  <a:srgbClr val="FF0000"/>
                </a:solidFill>
              </a:rPr>
              <a:t> 시험 디자인의 </a:t>
            </a:r>
            <a:r>
              <a:rPr lang="ko-KR" altLang="en-US" i="1" dirty="0" smtClean="0">
                <a:solidFill>
                  <a:srgbClr val="FF0000"/>
                </a:solidFill>
              </a:rPr>
              <a:t>적절성</a:t>
            </a:r>
            <a:endParaRPr lang="en-US" altLang="ko-KR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dirty="0" smtClean="0">
                <a:solidFill>
                  <a:srgbClr val="0000FF"/>
                </a:solidFill>
              </a:rPr>
              <a:t>   → </a:t>
            </a:r>
            <a:r>
              <a:rPr lang="ko-KR" altLang="en-US" dirty="0" smtClean="0">
                <a:solidFill>
                  <a:srgbClr val="0000FF"/>
                </a:solidFill>
              </a:rPr>
              <a:t>사전검토 민원으로 신청</a:t>
            </a:r>
            <a:endParaRPr lang="en-US" altLang="ko-KR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altLang="ko-KR" dirty="0">
                <a:solidFill>
                  <a:srgbClr val="0000FF"/>
                </a:solidFill>
              </a:rPr>
              <a:t> </a:t>
            </a:r>
            <a:r>
              <a:rPr lang="en-US" altLang="ko-KR" dirty="0" smtClean="0">
                <a:solidFill>
                  <a:srgbClr val="0000FF"/>
                </a:solidFill>
              </a:rPr>
              <a:t>  </a:t>
            </a:r>
            <a:r>
              <a:rPr lang="en-US" altLang="ko-KR" dirty="0" smtClean="0">
                <a:solidFill>
                  <a:srgbClr val="0000FF"/>
                </a:solidFill>
              </a:rPr>
              <a:t>    (</a:t>
            </a:r>
            <a:r>
              <a:rPr lang="ko-KR" altLang="en-US" dirty="0" smtClean="0">
                <a:solidFill>
                  <a:srgbClr val="0000FF"/>
                </a:solidFill>
              </a:rPr>
              <a:t>의약품 </a:t>
            </a:r>
            <a:r>
              <a:rPr lang="ko-KR" altLang="en-US" dirty="0" err="1" smtClean="0">
                <a:solidFill>
                  <a:srgbClr val="0000FF"/>
                </a:solidFill>
              </a:rPr>
              <a:t>안전나라</a:t>
            </a:r>
            <a:r>
              <a:rPr lang="ko-KR" altLang="en-US" dirty="0" smtClean="0">
                <a:solidFill>
                  <a:srgbClr val="0000FF"/>
                </a:solidFill>
              </a:rPr>
              <a:t> </a:t>
            </a:r>
            <a:r>
              <a:rPr lang="ko-KR" altLang="en-US" dirty="0" err="1" smtClean="0">
                <a:solidFill>
                  <a:srgbClr val="0000FF"/>
                </a:solidFill>
              </a:rPr>
              <a:t>웹페이지</a:t>
            </a:r>
            <a:r>
              <a:rPr lang="en-US" altLang="ko-KR" dirty="0" smtClean="0">
                <a:solidFill>
                  <a:srgbClr val="0000FF"/>
                </a:solidFill>
              </a:rPr>
              <a:t>)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95388" y="4479281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sz="2400"/>
          </a:p>
        </p:txBody>
      </p:sp>
    </p:spTree>
    <p:extLst>
      <p:ext uri="{BB962C8B-B14F-4D97-AF65-F5344CB8AC3E}">
        <p14:creationId xmlns:p14="http://schemas.microsoft.com/office/powerpoint/2010/main" val="9753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214</Words>
  <Application>Microsoft Office PowerPoint</Application>
  <PresentationFormat>와이드스크린</PresentationFormat>
  <Paragraphs>36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돋움</vt:lpstr>
      <vt:lpstr>맑은 고딕</vt:lpstr>
      <vt:lpstr>Arial</vt:lpstr>
      <vt:lpstr>Office 테마</vt:lpstr>
      <vt:lpstr>기본정보</vt:lpstr>
      <vt:lpstr>제품에 대한 개요(TPP, Target Product Profile)</vt:lpstr>
      <vt:lpstr>제조방법</vt:lpstr>
      <vt:lpstr>질의사항</vt:lpstr>
      <vt:lpstr>상담 대상이 아닌 질문(예시)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제품명</dc:title>
  <dc:creator>Administrator</dc:creator>
  <cp:lastModifiedBy>mfsda</cp:lastModifiedBy>
  <cp:revision>27</cp:revision>
  <cp:lastPrinted>2021-10-19T07:08:00Z</cp:lastPrinted>
  <dcterms:created xsi:type="dcterms:W3CDTF">2021-10-19T05:44:23Z</dcterms:created>
  <dcterms:modified xsi:type="dcterms:W3CDTF">2021-10-20T04:31:26Z</dcterms:modified>
</cp:coreProperties>
</file>